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d7c6cc2e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d7c6cc2e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d7c6cc2e2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d7c6cc2e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d7c6cc2e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d7c6cc2e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d7c6cc2e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d7c6cc2e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d7c6cc2e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d7c6cc2e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d7c6cc2e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d7c6cc2e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d7c6cc2e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d7c6cc2e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d7c6cc2e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d7c6cc2e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d7c6cc2e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d7c6cc2e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d7c6cc2e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d7c6cc2e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104300" y="801975"/>
            <a:ext cx="73326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Integrative Genomics Approaches for Precision Oncology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402450" y="2524825"/>
            <a:ext cx="44514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Big Data </a:t>
            </a:r>
            <a:r>
              <a:rPr lang="en">
                <a:solidFill>
                  <a:schemeClr val="dk2"/>
                </a:solidFill>
              </a:rPr>
              <a:t>in</a:t>
            </a:r>
            <a:r>
              <a:rPr lang="en">
                <a:solidFill>
                  <a:schemeClr val="dk2"/>
                </a:solidFill>
              </a:rPr>
              <a:t> Health and Bioinformatics lab 9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As. univ. drd. ing. Bozdog Alexandru Cristian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10.12.2025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150" y="2095695"/>
            <a:ext cx="3681249" cy="24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524700" y="698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Key Applications in Healthcare</a:t>
            </a:r>
            <a:endParaRPr/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617950" y="19956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Disease subtyping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974" y="2911926"/>
            <a:ext cx="2727725" cy="18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425" y="19523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617950" y="2481775"/>
            <a:ext cx="3000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Biomarker discovery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617950" y="2910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Drug target identification</a:t>
            </a:r>
            <a:endParaRPr b="1"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300" y="371463"/>
            <a:ext cx="20764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819150" y="565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Next Steps</a:t>
            </a:r>
            <a:endParaRPr/>
          </a:p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426500" y="1440125"/>
            <a:ext cx="32553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Integrative genomics provides systems-level insights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Beyond single-omics: multi-omics for better disease understanding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Next lab: hands-on integration with gene expression &amp; SNP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750" y="1440125"/>
            <a:ext cx="4951275" cy="310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634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Introduction &amp; Real-World Problem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490300" y="1750250"/>
            <a:ext cx="3244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Aggressive breast cancer scenario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Standard therapies often fail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Integrative genomics needed to understand treatment response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550" y="1623750"/>
            <a:ext cx="4557751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50" y="3004900"/>
            <a:ext cx="27622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Why Integrate? The Case for Multi-Omics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589600" y="2133088"/>
            <a:ext cx="3033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Diseases are multi-dimensional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Integrative genomics captures complexity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Identifies hidden relationships &amp; enables precision medicine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451" y="1825815"/>
            <a:ext cx="5084001" cy="27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403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Layers of Integration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3243650" y="1331475"/>
            <a:ext cx="2478900" cy="3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Genomics (DNA)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Transcriptomics (RNA)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Epigenomics (Chromatin)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Proteomics (Proteins)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475" y="1484450"/>
            <a:ext cx="2876025" cy="30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75" y="1484450"/>
            <a:ext cx="2839601" cy="342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Genomics &amp; Transcriptomics Insights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936750" y="1880925"/>
            <a:ext cx="4417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Transcriptomics: PD-L1 expression -&gt; immunotherapy response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950" y="1442950"/>
            <a:ext cx="2857400" cy="24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57" y="2409075"/>
            <a:ext cx="4530325" cy="220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6002400" y="4000525"/>
            <a:ext cx="2440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Genomics: BRCA1/2 mutations -&gt; cancer risk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7"/>
          <p:cNvCxnSpPr/>
          <p:nvPr/>
        </p:nvCxnSpPr>
        <p:spPr>
          <a:xfrm>
            <a:off x="5536150" y="1527825"/>
            <a:ext cx="9900" cy="31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Epigenomics &amp; Proteomics Insights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821100" y="17453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E</a:t>
            </a:r>
            <a:r>
              <a:rPr b="1" lang="en"/>
              <a:t>pigenomics: DNA methylation, histone mods influencing gene expression</a:t>
            </a:r>
            <a:endParaRPr b="1"/>
          </a:p>
        </p:txBody>
      </p:sp>
      <p:sp>
        <p:nvSpPr>
          <p:cNvPr id="170" name="Google Shape;170;p18"/>
          <p:cNvSpPr txBox="1"/>
          <p:nvPr/>
        </p:nvSpPr>
        <p:spPr>
          <a:xfrm>
            <a:off x="4621225" y="1745325"/>
            <a:ext cx="400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Proteomics: Protein phosphorylation (e.g., EGFR) drives signaling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" name="Google Shape;171;p18"/>
          <p:cNvCxnSpPr>
            <a:stCxn id="168" idx="2"/>
          </p:cNvCxnSpPr>
          <p:nvPr/>
        </p:nvCxnSpPr>
        <p:spPr>
          <a:xfrm>
            <a:off x="4572000" y="1800200"/>
            <a:ext cx="2100" cy="28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50" y="2384550"/>
            <a:ext cx="3985270" cy="250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725" y="2330325"/>
            <a:ext cx="3417405" cy="25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Integration Approaches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289100" y="2113425"/>
            <a:ext cx="3102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harmonization, eQTL mapping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Network construction &amp; ML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Tools: iCluster, MOFA, WGCNA, OmicsIntegrator, Cytoscape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500" y="1800199"/>
            <a:ext cx="5379226" cy="24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387275" y="462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Integration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387275" y="11287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Correlation &amp; association (eQTLs)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50" y="2537350"/>
            <a:ext cx="38290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926" y="147825"/>
            <a:ext cx="3882148" cy="247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125" y="2740101"/>
            <a:ext cx="3990949" cy="18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387275" y="1452750"/>
            <a:ext cx="4402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Dimensionality reduction (PCA, t-SNE)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387275" y="1796300"/>
            <a:ext cx="30000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Network integration (GRNs, PPIs)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387275" y="21054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ML &amp; Bayesian methods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Cancer Genomics </a:t>
            </a:r>
            <a:endParaRPr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563950" y="16422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SNPs, expression, epigenomics for breast cancer subtypes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EGFR-driven glioblastoma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FOXM1 in ovarian cancer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375" y="709463"/>
            <a:ext cx="2221825" cy="10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050" y="1997525"/>
            <a:ext cx="6062325" cy="28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